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64" r:id="rId13"/>
    <p:sldId id="271" r:id="rId14"/>
    <p:sldId id="268" r:id="rId15"/>
    <p:sldId id="272" r:id="rId16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95" autoAdjust="0"/>
  </p:normalViewPr>
  <p:slideViewPr>
    <p:cSldViewPr>
      <p:cViewPr varScale="1">
        <p:scale>
          <a:sx n="115" d="100"/>
          <a:sy n="115" d="100"/>
        </p:scale>
        <p:origin x="14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B862C-571B-4799-946A-A2C7E8B07C96}" type="datetimeFigureOut">
              <a:rPr lang="sv-SE" smtClean="0"/>
              <a:t>2023-11-06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00F5C-D6B3-4B89-B561-249AA6962B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5562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00F5C-D6B3-4B89-B561-249AA6962BD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4097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00F5C-D6B3-4B89-B561-249AA6962BD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7585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00F5C-D6B3-4B89-B561-249AA6962BD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1008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00F5C-D6B3-4B89-B561-249AA6962BDD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8690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00F5C-D6B3-4B89-B561-249AA6962BDD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8966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00F5C-D6B3-4B89-B561-249AA6962BDD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1710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55576" y="2708920"/>
            <a:ext cx="7848872" cy="504056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BEB3-7AF4-4DEF-A880-729C4CDEA1F3}" type="datetimeFigureOut">
              <a:rPr lang="sv-SE" smtClean="0"/>
              <a:t>2023-11-06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A688-7DE6-4FB2-9D8A-99ABC122C08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835621" y="3501008"/>
            <a:ext cx="5400675" cy="2664296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8484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BEB3-7AF4-4DEF-A880-729C4CDEA1F3}" type="datetimeFigureOut">
              <a:rPr lang="sv-SE" smtClean="0"/>
              <a:t>2023-11-06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A688-7DE6-4FB2-9D8A-99ABC122C0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8920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BEB3-7AF4-4DEF-A880-729C4CDEA1F3}" type="datetimeFigureOut">
              <a:rPr lang="sv-SE" smtClean="0"/>
              <a:t>2023-11-06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A688-7DE6-4FB2-9D8A-99ABC122C0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895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BEB3-7AF4-4DEF-A880-729C4CDEA1F3}" type="datetimeFigureOut">
              <a:rPr lang="sv-SE" smtClean="0"/>
              <a:t>2023-11-06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A688-7DE6-4FB2-9D8A-99ABC122C0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3330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BEB3-7AF4-4DEF-A880-729C4CDEA1F3}" type="datetimeFigureOut">
              <a:rPr lang="sv-SE" smtClean="0"/>
              <a:t>2023-11-06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A688-7DE6-4FB2-9D8A-99ABC122C0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470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BEB3-7AF4-4DEF-A880-729C4CDEA1F3}" type="datetimeFigureOut">
              <a:rPr lang="sv-SE" smtClean="0"/>
              <a:t>2023-11-06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A688-7DE6-4FB2-9D8A-99ABC122C0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650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BEB3-7AF4-4DEF-A880-729C4CDEA1F3}" type="datetimeFigureOut">
              <a:rPr lang="sv-SE" smtClean="0"/>
              <a:t>2023-11-06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A688-7DE6-4FB2-9D8A-99ABC122C08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4622905" y="1600663"/>
            <a:ext cx="4039200" cy="45252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1916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bild n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BEB3-7AF4-4DEF-A880-729C4CDEA1F3}" type="datetimeFigureOut">
              <a:rPr lang="sv-SE" smtClean="0"/>
              <a:t>2023-11-06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A688-7DE6-4FB2-9D8A-99ABC122C08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4788024" y="0"/>
            <a:ext cx="4355975" cy="6453336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4353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BEB3-7AF4-4DEF-A880-729C4CDEA1F3}" type="datetimeFigureOut">
              <a:rPr lang="sv-SE" smtClean="0"/>
              <a:t>2023-11-06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A688-7DE6-4FB2-9D8A-99ABC122C0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2884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BEB3-7AF4-4DEF-A880-729C4CDEA1F3}" type="datetimeFigureOut">
              <a:rPr lang="sv-SE" smtClean="0"/>
              <a:t>2023-11-06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A688-7DE6-4FB2-9D8A-99ABC122C0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8642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BEB3-7AF4-4DEF-A880-729C4CDEA1F3}" type="datetimeFigureOut">
              <a:rPr lang="sv-SE" smtClean="0"/>
              <a:t>2023-11-06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A688-7DE6-4FB2-9D8A-99ABC122C0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2447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EBEB3-7AF4-4DEF-A880-729C4CDEA1F3}" type="datetimeFigureOut">
              <a:rPr lang="sv-SE" smtClean="0"/>
              <a:t>2023-11-06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1A688-7DE6-4FB2-9D8A-99ABC122C082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B81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378" y="6507891"/>
            <a:ext cx="447094" cy="28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1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8" r:id="rId5"/>
    <p:sldLayoutId id="2147483659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" t="10421" r="388" b="23219"/>
          <a:stretch/>
        </p:blipFill>
        <p:spPr>
          <a:xfrm>
            <a:off x="-36512" y="2420888"/>
            <a:ext cx="9180512" cy="406138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v-SE" sz="6700" dirty="0" smtClean="0"/>
              <a:t>Informationskväll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Varnhem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 rot="20935171">
            <a:off x="5670538" y="2092422"/>
            <a:ext cx="34334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600" dirty="0" smtClean="0">
                <a:solidFill>
                  <a:srgbClr val="C00000"/>
                </a:solidFill>
                <a:latin typeface="BlackJack" panose="02000504030000020004" pitchFamily="2" charset="0"/>
              </a:rPr>
              <a:t>Välkomna</a:t>
            </a:r>
            <a:endParaRPr lang="sv-SE" dirty="0">
              <a:solidFill>
                <a:srgbClr val="C00000"/>
              </a:solidFill>
              <a:latin typeface="BlackJack" panose="02000504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11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Skolgården (2027-2029</a:t>
            </a:r>
            <a:r>
              <a:rPr lang="sv-SE" dirty="0" smtClean="0"/>
              <a:t>)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sv-SE" dirty="0"/>
              <a:t>Många är emot bostadsbebyggelse på Skolgården, istället föreslås service, torg, aktivitetsyta eller mötesplatser för olika åldrar.</a:t>
            </a:r>
          </a:p>
          <a:p>
            <a:pPr lvl="0"/>
            <a:r>
              <a:rPr lang="sv-SE" dirty="0"/>
              <a:t>Förslag på livsmedelsbutik (obemannad).</a:t>
            </a:r>
          </a:p>
          <a:p>
            <a:pPr lvl="0"/>
            <a:r>
              <a:rPr lang="sv-SE" dirty="0"/>
              <a:t>Området behöver förskönas</a:t>
            </a:r>
            <a:r>
              <a:rPr lang="sv-SE" dirty="0" smtClean="0"/>
              <a:t>.</a:t>
            </a:r>
            <a:endParaRPr lang="sv-SE" dirty="0"/>
          </a:p>
          <a:p>
            <a:pPr lvl="0"/>
            <a:r>
              <a:rPr lang="sv-SE" dirty="0"/>
              <a:t>En del föreslår att Skolgården fredas och behålls för eventuell framtida utbyggnad av skolan.</a:t>
            </a:r>
          </a:p>
          <a:p>
            <a:pPr lvl="0"/>
            <a:r>
              <a:rPr lang="sv-SE" dirty="0"/>
              <a:t>Pulkabacken, viktig att behålla för barnen.</a:t>
            </a:r>
          </a:p>
          <a:p>
            <a:pPr lvl="0"/>
            <a:r>
              <a:rPr lang="sv-SE" dirty="0"/>
              <a:t>Ny barnomsorg eller aktivitetslokal för unga.</a:t>
            </a:r>
          </a:p>
          <a:p>
            <a:pPr lvl="0"/>
            <a:r>
              <a:rPr lang="sv-SE" dirty="0"/>
              <a:t>Förslag på flerbostadshus vid flytt av busshållplats om lämpligt avstånd hålls till skolan. 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560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Gällande alla områden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Sammanfattningsvis, åsikterna varierar och inkluderar önskemål om grönområden, olika typer av bostäder, samt mötesplatser och servicefunktioner i olika områden i Varnhem. 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Det </a:t>
            </a:r>
            <a:r>
              <a:rPr lang="sv-SE" dirty="0"/>
              <a:t>finns en önskan om att ta hänsyn till behoven i samhället och att balansera bostadsbyggande med bevarande av grönområden och </a:t>
            </a:r>
            <a:r>
              <a:rPr lang="sv-SE" dirty="0" smtClean="0"/>
              <a:t>serviceinfrastruktur.</a:t>
            </a:r>
            <a:r>
              <a:rPr lang="sv-SE" dirty="0"/>
              <a:t> </a:t>
            </a:r>
            <a:r>
              <a:rPr lang="sv-SE" dirty="0" smtClean="0"/>
              <a:t>Viktigt </a:t>
            </a:r>
            <a:r>
              <a:rPr lang="sv-SE" dirty="0"/>
              <a:t>att överväga trafikfrågor, säkerhet och kollektivtrafikanslutningar vid nybyggnation i samtliga områden.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988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objekt 19"/>
          <p:cNvPicPr>
            <a:picLocks noChangeAspect="1"/>
          </p:cNvPicPr>
          <p:nvPr/>
        </p:nvPicPr>
        <p:blipFill rotWithShape="1">
          <a:blip r:embed="rId3"/>
          <a:srcRect l="11991" r="17783" b="2686"/>
          <a:stretch/>
        </p:blipFill>
        <p:spPr>
          <a:xfrm>
            <a:off x="35497" y="834353"/>
            <a:ext cx="9073008" cy="561898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Områden som möjliggör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Ellips 6"/>
          <p:cNvSpPr/>
          <p:nvPr/>
        </p:nvSpPr>
        <p:spPr>
          <a:xfrm>
            <a:off x="1610623" y="3224385"/>
            <a:ext cx="1052303" cy="996703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/>
          <p:cNvSpPr/>
          <p:nvPr/>
        </p:nvSpPr>
        <p:spPr>
          <a:xfrm>
            <a:off x="2240995" y="1801646"/>
            <a:ext cx="1581246" cy="1633534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/>
          <p:cNvSpPr/>
          <p:nvPr/>
        </p:nvSpPr>
        <p:spPr>
          <a:xfrm>
            <a:off x="4774800" y="2235863"/>
            <a:ext cx="1338565" cy="1382827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/>
          <p:cNvSpPr/>
          <p:nvPr/>
        </p:nvSpPr>
        <p:spPr>
          <a:xfrm>
            <a:off x="3982712" y="3038241"/>
            <a:ext cx="653217" cy="618703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/>
          <p:cNvSpPr txBox="1"/>
          <p:nvPr/>
        </p:nvSpPr>
        <p:spPr>
          <a:xfrm>
            <a:off x="923209" y="2383327"/>
            <a:ext cx="181171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sz="1200" b="1" dirty="0" smtClean="0"/>
              <a:t>Pickagården</a:t>
            </a:r>
          </a:p>
          <a:p>
            <a:r>
              <a:rPr lang="sv-SE" sz="1200" dirty="0" smtClean="0"/>
              <a:t>5-36 bostäder</a:t>
            </a:r>
          </a:p>
          <a:p>
            <a:r>
              <a:rPr lang="sv-SE" sz="1200" dirty="0" smtClean="0"/>
              <a:t>(varav 12-24 lägenheter</a:t>
            </a:r>
            <a:endParaRPr lang="sv-SE" sz="1200" dirty="0"/>
          </a:p>
        </p:txBody>
      </p:sp>
      <p:sp>
        <p:nvSpPr>
          <p:cNvPr id="13" name="textruta 12"/>
          <p:cNvSpPr txBox="1"/>
          <p:nvPr/>
        </p:nvSpPr>
        <p:spPr>
          <a:xfrm>
            <a:off x="523846" y="3952429"/>
            <a:ext cx="1726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sz="1200" b="1" dirty="0" smtClean="0"/>
              <a:t>Ryttaregårdsvägen</a:t>
            </a:r>
          </a:p>
          <a:p>
            <a:r>
              <a:rPr lang="sv-SE" sz="1200" dirty="0" smtClean="0"/>
              <a:t>4-20 bostäder</a:t>
            </a:r>
          </a:p>
          <a:p>
            <a:r>
              <a:rPr lang="sv-SE" sz="1200" dirty="0" smtClean="0"/>
              <a:t>(varav 6-12 lägenheter</a:t>
            </a:r>
            <a:endParaRPr lang="sv-SE" sz="1200" dirty="0"/>
          </a:p>
        </p:txBody>
      </p:sp>
      <p:sp>
        <p:nvSpPr>
          <p:cNvPr id="14" name="textruta 13"/>
          <p:cNvSpPr txBox="1"/>
          <p:nvPr/>
        </p:nvSpPr>
        <p:spPr>
          <a:xfrm>
            <a:off x="5909321" y="2701261"/>
            <a:ext cx="181171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sz="1200" b="1" dirty="0" err="1" smtClean="0"/>
              <a:t>Simmesgården</a:t>
            </a:r>
            <a:endParaRPr lang="sv-SE" sz="1200" b="1" dirty="0" smtClean="0"/>
          </a:p>
          <a:p>
            <a:r>
              <a:rPr lang="sv-SE" sz="1200" dirty="0" smtClean="0"/>
              <a:t>40-60 bostäder</a:t>
            </a:r>
          </a:p>
          <a:p>
            <a:r>
              <a:rPr lang="sv-SE" sz="1200" dirty="0" smtClean="0"/>
              <a:t>(varav 20-30 lägenheter</a:t>
            </a:r>
            <a:endParaRPr lang="sv-SE" sz="1200" dirty="0"/>
          </a:p>
        </p:txBody>
      </p:sp>
      <p:sp>
        <p:nvSpPr>
          <p:cNvPr id="15" name="textruta 14"/>
          <p:cNvSpPr txBox="1"/>
          <p:nvPr/>
        </p:nvSpPr>
        <p:spPr>
          <a:xfrm>
            <a:off x="4438668" y="3839506"/>
            <a:ext cx="15055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sz="1200" b="1" dirty="0" smtClean="0"/>
              <a:t>Skolgården</a:t>
            </a:r>
          </a:p>
          <a:p>
            <a:r>
              <a:rPr lang="sv-SE" sz="1200" dirty="0" smtClean="0"/>
              <a:t>Upp till 20 bostäder</a:t>
            </a:r>
            <a:endParaRPr lang="sv-SE" sz="1200" dirty="0"/>
          </a:p>
        </p:txBody>
      </p:sp>
      <p:sp>
        <p:nvSpPr>
          <p:cNvPr id="16" name="textruta 15"/>
          <p:cNvSpPr txBox="1"/>
          <p:nvPr/>
        </p:nvSpPr>
        <p:spPr>
          <a:xfrm>
            <a:off x="2215488" y="4389034"/>
            <a:ext cx="1371866" cy="769441"/>
          </a:xfrm>
          <a:prstGeom prst="rect">
            <a:avLst/>
          </a:prstGeom>
          <a:solidFill>
            <a:schemeClr val="bg1"/>
          </a:solidFill>
          <a:ln cmpd="dbl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Plan antas tidigast våren 2024</a:t>
            </a:r>
          </a:p>
          <a:p>
            <a:r>
              <a:rPr lang="sv-SE" sz="1100" dirty="0" smtClean="0"/>
              <a:t>Byggnation tidigast 2025/2026</a:t>
            </a:r>
            <a:endParaRPr lang="sv-SE" sz="1100" dirty="0"/>
          </a:p>
        </p:txBody>
      </p:sp>
      <p:sp>
        <p:nvSpPr>
          <p:cNvPr id="17" name="textruta 16"/>
          <p:cNvSpPr txBox="1"/>
          <p:nvPr/>
        </p:nvSpPr>
        <p:spPr>
          <a:xfrm>
            <a:off x="935332" y="1634585"/>
            <a:ext cx="1371866" cy="769441"/>
          </a:xfrm>
          <a:prstGeom prst="rect">
            <a:avLst/>
          </a:prstGeom>
          <a:solidFill>
            <a:schemeClr val="bg1"/>
          </a:solidFill>
          <a:ln cmpd="dbl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Plan antas tidigast våren 2024</a:t>
            </a:r>
          </a:p>
          <a:p>
            <a:r>
              <a:rPr lang="sv-SE" sz="1100" dirty="0" smtClean="0"/>
              <a:t>Byggnation tidigast 2025/2026</a:t>
            </a:r>
            <a:endParaRPr lang="sv-SE" sz="1100" dirty="0"/>
          </a:p>
        </p:txBody>
      </p:sp>
      <p:sp>
        <p:nvSpPr>
          <p:cNvPr id="18" name="textruta 17"/>
          <p:cNvSpPr txBox="1"/>
          <p:nvPr/>
        </p:nvSpPr>
        <p:spPr>
          <a:xfrm>
            <a:off x="7240010" y="2216755"/>
            <a:ext cx="1371866" cy="769441"/>
          </a:xfrm>
          <a:prstGeom prst="rect">
            <a:avLst/>
          </a:prstGeom>
          <a:solidFill>
            <a:schemeClr val="bg1"/>
          </a:solidFill>
          <a:ln cmpd="dbl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Plan antas tidigast hösten 2024</a:t>
            </a:r>
          </a:p>
          <a:p>
            <a:r>
              <a:rPr lang="sv-SE" sz="1100" dirty="0" smtClean="0"/>
              <a:t>Byggnation tidigast 2026/2028</a:t>
            </a:r>
            <a:endParaRPr lang="sv-SE" sz="1100" dirty="0"/>
          </a:p>
        </p:txBody>
      </p:sp>
      <p:sp>
        <p:nvSpPr>
          <p:cNvPr id="19" name="textruta 18"/>
          <p:cNvSpPr txBox="1"/>
          <p:nvPr/>
        </p:nvSpPr>
        <p:spPr>
          <a:xfrm>
            <a:off x="5868144" y="4171459"/>
            <a:ext cx="1371866" cy="769441"/>
          </a:xfrm>
          <a:prstGeom prst="rect">
            <a:avLst/>
          </a:prstGeom>
          <a:solidFill>
            <a:schemeClr val="bg1"/>
          </a:solidFill>
          <a:ln cmpd="dbl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Plan antas tidigast hösten 2025</a:t>
            </a:r>
          </a:p>
          <a:p>
            <a:r>
              <a:rPr lang="sv-SE" sz="1100" dirty="0" smtClean="0"/>
              <a:t>Byggnation tidigast 2027/2029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363052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044824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sv-SE" sz="1800" b="1" dirty="0" smtClean="0"/>
              <a:t>Översiktsplan</a:t>
            </a:r>
          </a:p>
          <a:p>
            <a:pPr>
              <a:buFontTx/>
              <a:buAutoNum type="arabicPeriod"/>
            </a:pPr>
            <a:r>
              <a:rPr lang="sv-SE" sz="1800" b="1" dirty="0" smtClean="0"/>
              <a:t>Lämplighetsbedömning av områden</a:t>
            </a:r>
          </a:p>
          <a:p>
            <a:pPr>
              <a:buAutoNum type="arabicPeriod"/>
            </a:pPr>
            <a:r>
              <a:rPr lang="sv-SE" sz="1800" b="1" dirty="0" smtClean="0"/>
              <a:t>Uppdrag att påbörja detaljplan i nämnden</a:t>
            </a:r>
          </a:p>
          <a:p>
            <a:pPr>
              <a:buAutoNum type="arabicPeriod"/>
            </a:pPr>
            <a:r>
              <a:rPr lang="sv-SE" sz="1800" b="1" dirty="0" smtClean="0"/>
              <a:t>Detaljplan</a:t>
            </a:r>
            <a:r>
              <a:rPr lang="sv-SE" sz="1800" dirty="0" smtClean="0"/>
              <a:t> </a:t>
            </a:r>
            <a:r>
              <a:rPr lang="sv-SE" sz="1800" b="1" dirty="0" smtClean="0"/>
              <a:t>påbörjas</a:t>
            </a:r>
          </a:p>
          <a:p>
            <a:pPr>
              <a:buAutoNum type="arabicPeriod"/>
            </a:pPr>
            <a:r>
              <a:rPr lang="sv-SE" sz="1800" b="1" dirty="0" smtClean="0"/>
              <a:t>Nämnd godkänner version</a:t>
            </a:r>
          </a:p>
          <a:p>
            <a:pPr>
              <a:buAutoNum type="arabicPeriod"/>
            </a:pPr>
            <a:r>
              <a:rPr lang="sv-SE" sz="1800" b="1" dirty="0" smtClean="0"/>
              <a:t>Förslag går ut för synpunkter</a:t>
            </a:r>
            <a:r>
              <a:rPr lang="sv-SE" sz="1800" dirty="0" smtClean="0"/>
              <a:t> (Samråd)</a:t>
            </a:r>
          </a:p>
          <a:p>
            <a:pPr>
              <a:buAutoNum type="arabicPeriod"/>
            </a:pPr>
            <a:r>
              <a:rPr lang="sv-SE" sz="1800" b="1" dirty="0" smtClean="0">
                <a:solidFill>
                  <a:srgbClr val="C00000"/>
                </a:solidFill>
              </a:rPr>
              <a:t>Medborgardialog</a:t>
            </a:r>
          </a:p>
          <a:p>
            <a:pPr>
              <a:buFont typeface="Arial" pitchFamily="34" charset="0"/>
              <a:buAutoNum type="arabicPeriod"/>
            </a:pPr>
            <a:r>
              <a:rPr lang="sv-SE" sz="1800" b="1" dirty="0" smtClean="0"/>
              <a:t>Omarbetar förslag till detaljplan</a:t>
            </a:r>
            <a:endParaRPr lang="sv-SE" sz="1800" dirty="0" smtClean="0"/>
          </a:p>
          <a:p>
            <a:pPr>
              <a:buAutoNum type="arabicPeriod"/>
            </a:pPr>
            <a:r>
              <a:rPr lang="sv-SE" sz="1800" b="1" dirty="0" smtClean="0">
                <a:solidFill>
                  <a:srgbClr val="C00000"/>
                </a:solidFill>
              </a:rPr>
              <a:t>Informationsmöte om förslag</a:t>
            </a:r>
          </a:p>
          <a:p>
            <a:pPr>
              <a:buAutoNum type="arabicPeriod"/>
            </a:pPr>
            <a:r>
              <a:rPr lang="sv-SE" sz="1800" b="1" dirty="0" smtClean="0"/>
              <a:t>Nämnd godkänner gransknings-version</a:t>
            </a:r>
            <a:r>
              <a:rPr lang="sv-SE" sz="1800" dirty="0" smtClean="0"/>
              <a:t> (ej antagande)</a:t>
            </a:r>
          </a:p>
          <a:p>
            <a:pPr>
              <a:buFont typeface="Arial" pitchFamily="34" charset="0"/>
              <a:buAutoNum type="arabicPeriod"/>
            </a:pPr>
            <a:r>
              <a:rPr lang="sv-SE" sz="1800" b="1" dirty="0" smtClean="0"/>
              <a:t>Förslag går ut för synpunkter</a:t>
            </a:r>
            <a:r>
              <a:rPr lang="sv-SE" sz="1800" dirty="0" smtClean="0"/>
              <a:t> </a:t>
            </a:r>
            <a:r>
              <a:rPr lang="sv-SE" sz="1800" dirty="0"/>
              <a:t> </a:t>
            </a:r>
            <a:r>
              <a:rPr lang="sv-SE" sz="1800" dirty="0" smtClean="0"/>
              <a:t>(Granskning)</a:t>
            </a:r>
          </a:p>
          <a:p>
            <a:pPr>
              <a:buFont typeface="Arial" pitchFamily="34" charset="0"/>
              <a:buAutoNum type="arabicPeriod"/>
            </a:pPr>
            <a:r>
              <a:rPr lang="sv-SE" sz="1800" b="1" dirty="0" smtClean="0"/>
              <a:t>Omarbetat förslag </a:t>
            </a:r>
            <a:r>
              <a:rPr lang="sv-SE" sz="1800" dirty="0" smtClean="0"/>
              <a:t>(Alla synpunkter sammanställs)</a:t>
            </a:r>
          </a:p>
          <a:p>
            <a:pPr>
              <a:buAutoNum type="arabicPeriod"/>
            </a:pPr>
            <a:r>
              <a:rPr lang="sv-SE" sz="1800" b="1" dirty="0" smtClean="0"/>
              <a:t>Antagande i nämnd/KS</a:t>
            </a:r>
          </a:p>
          <a:p>
            <a:pPr>
              <a:buAutoNum type="arabicPeriod"/>
            </a:pPr>
            <a:r>
              <a:rPr lang="sv-SE" sz="1800" b="1" dirty="0" smtClean="0"/>
              <a:t>Laga kraft (3 veckor efter justerat protokoll)</a:t>
            </a:r>
          </a:p>
          <a:p>
            <a:pPr>
              <a:buAutoNum type="arabicPeriod"/>
            </a:pPr>
            <a:r>
              <a:rPr lang="sv-SE" sz="1800" b="1" dirty="0" smtClean="0"/>
              <a:t>Bygglov och genomförande</a:t>
            </a:r>
            <a:endParaRPr lang="sv-SE" sz="1800" dirty="0" smtClean="0"/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v-SE" sz="3600" dirty="0" smtClean="0"/>
              <a:t>Processen inför byggnation</a:t>
            </a:r>
            <a:endParaRPr lang="sv-SE" sz="2800" dirty="0"/>
          </a:p>
        </p:txBody>
      </p:sp>
      <p:sp>
        <p:nvSpPr>
          <p:cNvPr id="9" name="textruta 8"/>
          <p:cNvSpPr txBox="1"/>
          <p:nvPr/>
        </p:nvSpPr>
        <p:spPr>
          <a:xfrm>
            <a:off x="6782017" y="3588693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Pickagården</a:t>
            </a:r>
            <a:endParaRPr lang="sv-S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6720552" y="3090205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Ryttaregårdsvägen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6690016" y="2613908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>
                <a:solidFill>
                  <a:schemeClr val="accent6">
                    <a:lumMod val="75000"/>
                  </a:schemeClr>
                </a:solidFill>
              </a:rPr>
              <a:t>Simmesgården</a:t>
            </a:r>
            <a:endParaRPr lang="sv-S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6782017" y="1768279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Skolgården</a:t>
            </a:r>
          </a:p>
        </p:txBody>
      </p:sp>
      <p:cxnSp>
        <p:nvCxnSpPr>
          <p:cNvPr id="14" name="Rak pilkoppling 13"/>
          <p:cNvCxnSpPr/>
          <p:nvPr/>
        </p:nvCxnSpPr>
        <p:spPr>
          <a:xfrm flipH="1">
            <a:off x="4572000" y="3773359"/>
            <a:ext cx="2070982" cy="184666"/>
          </a:xfrm>
          <a:prstGeom prst="straightConnector1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pilkoppling 14"/>
          <p:cNvCxnSpPr/>
          <p:nvPr/>
        </p:nvCxnSpPr>
        <p:spPr>
          <a:xfrm flipH="1">
            <a:off x="5148064" y="2798574"/>
            <a:ext cx="1494918" cy="414402"/>
          </a:xfrm>
          <a:prstGeom prst="straightConnector1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pilkoppling 15"/>
          <p:cNvCxnSpPr>
            <a:stCxn id="10" idx="1"/>
          </p:cNvCxnSpPr>
          <p:nvPr/>
        </p:nvCxnSpPr>
        <p:spPr>
          <a:xfrm flipH="1">
            <a:off x="4427984" y="3274871"/>
            <a:ext cx="2292568" cy="540169"/>
          </a:xfrm>
          <a:prstGeom prst="straightConnector1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pilkoppling 16"/>
          <p:cNvCxnSpPr/>
          <p:nvPr/>
        </p:nvCxnSpPr>
        <p:spPr>
          <a:xfrm flipH="1">
            <a:off x="5148064" y="1952945"/>
            <a:ext cx="1541952" cy="35895"/>
          </a:xfrm>
          <a:prstGeom prst="straightConnector1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17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Avslut, vad händer nu?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Autofit/>
          </a:bodyPr>
          <a:lstStyle/>
          <a:p>
            <a:r>
              <a:rPr lang="sv-SE" sz="1600" b="1" dirty="0">
                <a:solidFill>
                  <a:srgbClr val="C00000"/>
                </a:solidFill>
              </a:rPr>
              <a:t>Informationsmöte om förslag</a:t>
            </a:r>
            <a:r>
              <a:rPr lang="sv-SE" sz="1600" dirty="0">
                <a:solidFill>
                  <a:srgbClr val="C00000"/>
                </a:solidFill>
              </a:rPr>
              <a:t> (6 nov)</a:t>
            </a:r>
          </a:p>
          <a:p>
            <a:r>
              <a:rPr lang="sv-SE" sz="1600" dirty="0"/>
              <a:t>Omarbetar förslag till detaljplan </a:t>
            </a:r>
            <a:r>
              <a:rPr lang="sv-SE" sz="1600" dirty="0" smtClean="0">
                <a:solidFill>
                  <a:srgbClr val="7030A0"/>
                </a:solidFill>
              </a:rPr>
              <a:t>(nov-jan)</a:t>
            </a:r>
          </a:p>
          <a:p>
            <a:r>
              <a:rPr lang="sv-SE" sz="1600" dirty="0"/>
              <a:t>Förslag går ut för s</a:t>
            </a:r>
            <a:r>
              <a:rPr lang="sv-SE" sz="1600" dirty="0" smtClean="0"/>
              <a:t>amråd – Simmesgården</a:t>
            </a:r>
            <a:r>
              <a:rPr lang="sv-SE" sz="1600" dirty="0"/>
              <a:t> </a:t>
            </a:r>
            <a:r>
              <a:rPr lang="sv-SE" sz="1600" dirty="0" smtClean="0">
                <a:solidFill>
                  <a:srgbClr val="7030A0"/>
                </a:solidFill>
              </a:rPr>
              <a:t>(vinter)</a:t>
            </a:r>
            <a:endParaRPr lang="sv-SE" sz="1600" dirty="0">
              <a:solidFill>
                <a:srgbClr val="7030A0"/>
              </a:solidFill>
            </a:endParaRPr>
          </a:p>
          <a:p>
            <a:r>
              <a:rPr lang="sv-SE" sz="1600" dirty="0"/>
              <a:t>Förslag går ut för </a:t>
            </a:r>
            <a:r>
              <a:rPr lang="sv-SE" sz="1600" dirty="0" smtClean="0"/>
              <a:t>Granskning – Ryttaregårdsvägen &amp; Pickagården </a:t>
            </a:r>
            <a:br>
              <a:rPr lang="sv-SE" sz="1600" dirty="0" smtClean="0"/>
            </a:br>
            <a:r>
              <a:rPr lang="sv-SE" sz="1600" dirty="0" smtClean="0">
                <a:solidFill>
                  <a:srgbClr val="7030A0"/>
                </a:solidFill>
              </a:rPr>
              <a:t>(vår 2024)</a:t>
            </a:r>
            <a:endParaRPr lang="sv-SE" sz="1600" dirty="0">
              <a:solidFill>
                <a:srgbClr val="7030A0"/>
              </a:solidFill>
            </a:endParaRPr>
          </a:p>
          <a:p>
            <a:r>
              <a:rPr lang="sv-SE" sz="1600" dirty="0"/>
              <a:t>Omarbetat förslag inför </a:t>
            </a:r>
            <a:r>
              <a:rPr lang="sv-SE" sz="1600" dirty="0" smtClean="0"/>
              <a:t>antagande  </a:t>
            </a:r>
            <a:endParaRPr lang="sv-SE" sz="1600" dirty="0"/>
          </a:p>
          <a:p>
            <a:r>
              <a:rPr lang="sv-SE" sz="1600" dirty="0"/>
              <a:t>Antagande i nämnd </a:t>
            </a:r>
            <a:r>
              <a:rPr lang="sv-SE" sz="1600" dirty="0">
                <a:solidFill>
                  <a:srgbClr val="7030A0"/>
                </a:solidFill>
              </a:rPr>
              <a:t>(tidigast </a:t>
            </a:r>
            <a:r>
              <a:rPr lang="sv-SE" sz="1600" dirty="0" smtClean="0">
                <a:solidFill>
                  <a:srgbClr val="7030A0"/>
                </a:solidFill>
              </a:rPr>
              <a:t>före sommarn)</a:t>
            </a:r>
            <a:endParaRPr lang="sv-SE" sz="1600" dirty="0">
              <a:solidFill>
                <a:srgbClr val="7030A0"/>
              </a:solidFill>
            </a:endParaRPr>
          </a:p>
          <a:p>
            <a:endParaRPr lang="sv-SE" sz="1800" b="1" dirty="0"/>
          </a:p>
          <a:p>
            <a:pPr marL="0" indent="0">
              <a:buNone/>
            </a:pPr>
            <a:r>
              <a:rPr lang="sv-SE" sz="1800" b="1" dirty="0" smtClean="0"/>
              <a:t>Var och hur lämnar jag ytterligare</a:t>
            </a:r>
          </a:p>
          <a:p>
            <a:pPr marL="0" indent="0">
              <a:buNone/>
            </a:pPr>
            <a:r>
              <a:rPr lang="sv-SE" sz="1800" b="1" dirty="0" smtClean="0"/>
              <a:t>synpunkter?</a:t>
            </a:r>
          </a:p>
          <a:p>
            <a:pPr marL="0" indent="0">
              <a:buNone/>
            </a:pPr>
            <a:endParaRPr lang="sv-SE" sz="1800" b="1" dirty="0" smtClean="0"/>
          </a:p>
          <a:p>
            <a:pPr marL="0" indent="0">
              <a:buNone/>
            </a:pPr>
            <a:r>
              <a:rPr lang="sv-SE" sz="1800" dirty="0" smtClean="0"/>
              <a:t>Skara.se/</a:t>
            </a:r>
            <a:r>
              <a:rPr lang="sv-SE" sz="1800" dirty="0" err="1" smtClean="0"/>
              <a:t>planerpågång</a:t>
            </a:r>
            <a:endParaRPr lang="sv-SE" sz="1800" dirty="0" smtClean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/>
          <a:srcRect l="84290" t="18200" r="1957" b="52400"/>
          <a:stretch/>
        </p:blipFill>
        <p:spPr>
          <a:xfrm>
            <a:off x="5220072" y="1772816"/>
            <a:ext cx="3304979" cy="19870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4"/>
          <a:srcRect l="11894" t="12494" r="50534" b="3889"/>
          <a:stretch/>
        </p:blipFill>
        <p:spPr>
          <a:xfrm rot="1028123">
            <a:off x="5289809" y="4411026"/>
            <a:ext cx="2232248" cy="13971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765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9" b="22831"/>
          <a:stretch/>
        </p:blipFill>
        <p:spPr>
          <a:xfrm>
            <a:off x="1" y="2492896"/>
            <a:ext cx="9144000" cy="403244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v-SE" sz="6700" dirty="0"/>
              <a:t>Informationskväll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Varnhem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 rot="20935171">
            <a:off x="5896195" y="1521823"/>
            <a:ext cx="34334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600" dirty="0" smtClean="0">
                <a:solidFill>
                  <a:srgbClr val="C00000"/>
                </a:solidFill>
                <a:latin typeface="BlackJack" panose="02000504030000020004" pitchFamily="2" charset="0"/>
              </a:rPr>
              <a:t>Tack för idag!</a:t>
            </a:r>
            <a:endParaRPr lang="sv-SE" dirty="0">
              <a:solidFill>
                <a:srgbClr val="C00000"/>
              </a:solidFill>
              <a:latin typeface="BlackJack" panose="02000504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36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Framtida bostadsbyggande i Varnhem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196752"/>
            <a:ext cx="4114800" cy="2620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 smtClean="0"/>
              <a:t>Agenda under kvällen</a:t>
            </a:r>
            <a:endParaRPr lang="sv-SE" dirty="0"/>
          </a:p>
          <a:p>
            <a:r>
              <a:rPr lang="sv-SE" sz="1800" dirty="0" smtClean="0"/>
              <a:t>Syfte med kvällen</a:t>
            </a:r>
          </a:p>
          <a:p>
            <a:r>
              <a:rPr lang="sv-SE" sz="1800" dirty="0" smtClean="0"/>
              <a:t>Vad har ni tyckt</a:t>
            </a:r>
          </a:p>
          <a:p>
            <a:pPr lvl="1"/>
            <a:r>
              <a:rPr lang="sv-SE" sz="1400" dirty="0" smtClean="0"/>
              <a:t>Gällande hela Varnhem</a:t>
            </a:r>
          </a:p>
          <a:p>
            <a:pPr lvl="1"/>
            <a:r>
              <a:rPr lang="sv-SE" sz="1400" dirty="0" smtClean="0"/>
              <a:t>Gällande de fyra områdena</a:t>
            </a:r>
          </a:p>
          <a:p>
            <a:r>
              <a:rPr lang="sv-SE" sz="1800" dirty="0" smtClean="0"/>
              <a:t>Vad blir nästa steg?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t="12603" r="-399" b="31383"/>
          <a:stretch/>
        </p:blipFill>
        <p:spPr>
          <a:xfrm>
            <a:off x="-326" y="3645024"/>
            <a:ext cx="9252845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7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4" b="24013"/>
          <a:stretch/>
        </p:blipFill>
        <p:spPr>
          <a:xfrm>
            <a:off x="0" y="3356993"/>
            <a:ext cx="9144000" cy="309634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Syfte med kvällen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 smtClean="0"/>
              <a:t>Efter </a:t>
            </a:r>
            <a:r>
              <a:rPr lang="sv-SE" sz="1800" dirty="0"/>
              <a:t>medborgardialogen i Varnhem den 18 </a:t>
            </a:r>
            <a:r>
              <a:rPr lang="sv-SE" sz="1800" dirty="0" err="1"/>
              <a:t>sept</a:t>
            </a:r>
            <a:r>
              <a:rPr lang="sv-SE" sz="1800" dirty="0"/>
              <a:t> med fokus på framtida bostadsbyggande i </a:t>
            </a:r>
            <a:r>
              <a:rPr lang="sv-SE" sz="1800" dirty="0" smtClean="0"/>
              <a:t>tätorten har vi nu en informationsträff. Syftet är att vi presenterar </a:t>
            </a:r>
            <a:r>
              <a:rPr lang="sv-SE" sz="1800" dirty="0"/>
              <a:t>en sammanfattning av de synpunkter som kom in på medborgardialogen (både för hela Varnhem och specifika områden som togs upp) och informerar om vad som händer härnäst. </a:t>
            </a:r>
          </a:p>
          <a:p>
            <a:pPr marL="0" lvl="0" indent="0" fontAlgn="ctr">
              <a:buNone/>
            </a:pPr>
            <a:endParaRPr lang="sv-SE" sz="1200" dirty="0"/>
          </a:p>
          <a:p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63166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Generellt kring behovet av boende i Varnhem:</a:t>
            </a:r>
            <a:b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Efterfrågan på små befintliga hus på landet i utkanten av samhället, men också behov av hyreslägenheter.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Bygg lägenheter för äldre för att frigöra enbostadshus.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Behov av både hyres- och bostadsrätter för olika åldersgrupper.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Fokus på att bevara "luftigheten" mellan nya bostäder vid nybyggnation.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Bygg hus som inte skymmer utsikten och variera utformningen för olika behov.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Måste se till trafiklösningar och trafiksäkerhet vid utbyggnad.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Exempel på vad som föreslås:</a:t>
            </a:r>
          </a:p>
          <a:p>
            <a:pPr lvl="2"/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Radhus/kedjehus: Varannan tvåvånings och varannan enplans för äldre.</a:t>
            </a:r>
          </a:p>
          <a:p>
            <a:pPr lvl="2"/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Flerbostadshus: 2-3 våningar, då kan man få hiss </a:t>
            </a:r>
          </a:p>
          <a:p>
            <a:pPr lvl="2"/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Trygghetsboende, bo tillsammans</a:t>
            </a:r>
          </a:p>
          <a:p>
            <a:pPr lvl="2"/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Tiny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houses och enbostadshus i markplan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17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Generellt 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kring flerbostadshus:</a:t>
            </a:r>
            <a:b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Byggnader bör inte vara för höga och anpassas för olika åldersgrupper</a:t>
            </a:r>
          </a:p>
          <a:p>
            <a:pPr lvl="1"/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Platsen får styra vad som är mest lämpligt.</a:t>
            </a:r>
          </a:p>
          <a:p>
            <a:pPr lvl="1"/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Bevara landsbygdskänslan/miljön. Första intryck (infart/entré Varnhem).</a:t>
            </a:r>
          </a:p>
          <a:p>
            <a:pPr lvl="1"/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Nära centrum promenadavstånd, men ändå naturnära och fin utsikt</a:t>
            </a:r>
          </a:p>
          <a:p>
            <a:pPr marL="457200" lvl="1" indent="0">
              <a:buNone/>
            </a:pPr>
            <a:endParaRPr lang="sv-S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Utemiljön är viktig. </a:t>
            </a:r>
          </a:p>
          <a:p>
            <a:pPr lvl="1"/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Utveckla lekplatserna som redan finns. </a:t>
            </a:r>
          </a:p>
          <a:p>
            <a:pPr lvl="1"/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Viktigt med grönytor vid nybyggnation</a:t>
            </a:r>
          </a:p>
          <a:p>
            <a:pPr lvl="1"/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Parkering behövs också</a:t>
            </a:r>
          </a:p>
          <a:p>
            <a:pPr marL="0" indent="0">
              <a:buNone/>
            </a:pP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Bebyggelsen bör varieras och inte domineras av höghus.</a:t>
            </a:r>
          </a:p>
          <a:p>
            <a:pPr marL="0" lvl="0" indent="0">
              <a:lnSpc>
                <a:spcPct val="107000"/>
              </a:lnSpc>
              <a:buNone/>
            </a:pPr>
            <a:endParaRPr lang="sv-SE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557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Generellt 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kring mötesplatser och andra </a:t>
            </a:r>
            <a:r>
              <a:rPr lang="sv-S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funktioner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v-SE" sz="2600" dirty="0">
                <a:latin typeface="Calibri" panose="020F0502020204030204" pitchFamily="34" charset="0"/>
                <a:cs typeface="Calibri" panose="020F0502020204030204" pitchFamily="34" charset="0"/>
              </a:rPr>
              <a:t>Butik efterfrågas: Önskemål om en 24 h butik och möjlighet till att sälja/lagra lokalt odlade grödor, samt torgdagar. Värna om och samarbete med ICA-handlare i Axvall.</a:t>
            </a:r>
          </a:p>
          <a:p>
            <a:pPr lvl="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v-SE" sz="2600" dirty="0">
                <a:latin typeface="Calibri" panose="020F0502020204030204" pitchFamily="34" charset="0"/>
                <a:cs typeface="Calibri" panose="020F0502020204030204" pitchFamily="34" charset="0"/>
              </a:rPr>
              <a:t>Behov av mötesplatser och aktivitetsytor för unga och äldre. </a:t>
            </a:r>
          </a:p>
          <a:p>
            <a:pPr lvl="1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v-SE" sz="2600" dirty="0">
                <a:latin typeface="Calibri" panose="020F0502020204030204" pitchFamily="34" charset="0"/>
                <a:cs typeface="Calibri" panose="020F0502020204030204" pitchFamily="34" charset="0"/>
              </a:rPr>
              <a:t>Fler alternativ för ungdomar som inte är med i idrottsföreningar. </a:t>
            </a:r>
          </a:p>
          <a:p>
            <a:pPr lvl="1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v-SE" sz="2600" dirty="0">
                <a:latin typeface="Calibri" panose="020F0502020204030204" pitchFamily="34" charset="0"/>
                <a:cs typeface="Calibri" panose="020F0502020204030204" pitchFamily="34" charset="0"/>
              </a:rPr>
              <a:t>Om fler flyttar hit så blir det mer underlag för pizzerian och en eventuell pub</a:t>
            </a:r>
          </a:p>
          <a:p>
            <a:pPr lvl="1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v-SE" sz="2600" dirty="0">
                <a:latin typeface="Calibri" panose="020F0502020204030204" pitchFamily="34" charset="0"/>
                <a:cs typeface="Calibri" panose="020F0502020204030204" pitchFamily="34" charset="0"/>
              </a:rPr>
              <a:t>Ett </a:t>
            </a:r>
            <a:r>
              <a:rPr lang="sv-SE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utegym</a:t>
            </a:r>
            <a:r>
              <a:rPr lang="sv-SE" sz="2600" dirty="0">
                <a:latin typeface="Calibri" panose="020F0502020204030204" pitchFamily="34" charset="0"/>
                <a:cs typeface="Calibri" panose="020F0502020204030204" pitchFamily="34" charset="0"/>
              </a:rPr>
              <a:t> saknas! Samlingspunkt för både unga &amp; äldre mitt i bebyggelsen.</a:t>
            </a:r>
          </a:p>
          <a:p>
            <a:pPr lvl="1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v-SE" sz="2600" dirty="0">
                <a:latin typeface="Calibri" panose="020F0502020204030204" pitchFamily="34" charset="0"/>
                <a:cs typeface="Calibri" panose="020F0502020204030204" pitchFamily="34" charset="0"/>
              </a:rPr>
              <a:t>Föreslås att grönytor, parker, lekplatser, grillplatser och bevaras eller skapas vid nybyggnation.</a:t>
            </a:r>
          </a:p>
          <a:p>
            <a:pPr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v-SE" sz="2600" dirty="0">
                <a:latin typeface="Calibri" panose="020F0502020204030204" pitchFamily="34" charset="0"/>
                <a:cs typeface="Calibri" panose="020F0502020204030204" pitchFamily="34" charset="0"/>
              </a:rPr>
              <a:t>Omsorg och skola:</a:t>
            </a:r>
          </a:p>
          <a:p>
            <a:pPr lvl="1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v-SE" sz="2600" dirty="0">
                <a:latin typeface="Calibri" panose="020F0502020204030204" pitchFamily="34" charset="0"/>
                <a:cs typeface="Calibri" panose="020F0502020204030204" pitchFamily="34" charset="0"/>
              </a:rPr>
              <a:t>Äldreboende längs Axevallavägen. IT-service för äldre kombinerat med bibliotek/annan service/äldreboende</a:t>
            </a:r>
          </a:p>
          <a:p>
            <a:pPr lvl="1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v-SE" sz="2600" dirty="0">
                <a:latin typeface="Calibri" panose="020F0502020204030204" pitchFamily="34" charset="0"/>
                <a:cs typeface="Calibri" panose="020F0502020204030204" pitchFamily="34" charset="0"/>
              </a:rPr>
              <a:t>Räcker skolan till När Varnhem ska växa? Förskolan </a:t>
            </a:r>
            <a:r>
              <a:rPr lang="sv-SE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har´överskott</a:t>
            </a:r>
            <a:r>
              <a:rPr lang="sv-SE" sz="2600" dirty="0">
                <a:latin typeface="Calibri" panose="020F0502020204030204" pitchFamily="34" charset="0"/>
                <a:cs typeface="Calibri" panose="020F0502020204030204" pitchFamily="34" charset="0"/>
              </a:rPr>
              <a:t> på barn, många skjutsar till Skövde.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v-SE" sz="2600" dirty="0">
                <a:latin typeface="Calibri" panose="020F0502020204030204" pitchFamily="34" charset="0"/>
                <a:cs typeface="Calibri" panose="020F0502020204030204" pitchFamily="34" charset="0"/>
              </a:rPr>
              <a:t>Fokus på trivsel, trygghet och möjlighet att leva aktivt och bevara grönytor.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9521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Pickagården (2025-2026</a:t>
            </a:r>
            <a:r>
              <a:rPr lang="sv-SE" dirty="0" smtClean="0"/>
              <a:t>)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Förslag på byggande av villor, radhus och kedjehus, högst två våningar i norra delen </a:t>
            </a:r>
          </a:p>
          <a:p>
            <a:pPr lvl="1"/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Trevligt om cirkeln kunde slutas och det kunde bli färdigbyggt</a:t>
            </a:r>
          </a:p>
          <a:p>
            <a:pPr lvl="1"/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Bebygga var sida av cykelvägen</a:t>
            </a:r>
          </a:p>
          <a:p>
            <a:pPr lvl="1"/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Huvudsak fristående villor/ radhus/ parhus/ </a:t>
            </a:r>
            <a:r>
              <a:rPr lang="sv-S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tiny</a:t>
            </a: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 houses</a:t>
            </a:r>
          </a:p>
          <a:p>
            <a:pPr marL="457200" lvl="1" indent="0">
              <a:buNone/>
            </a:pPr>
            <a:endParaRPr lang="sv-S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Önskemål om att bevara grönområdet "Fårhagen/Gropen”</a:t>
            </a:r>
          </a:p>
          <a:p>
            <a:pPr lvl="1"/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Park för barn och vuxna. Lekplats. Torg i fårhagen.</a:t>
            </a:r>
          </a:p>
          <a:p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Diskussion om möjliga flerbostadshus, främst i söder </a:t>
            </a:r>
          </a:p>
          <a:p>
            <a:pPr lvl="1"/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Kan vara lägenhetshus i 2-3 våningar. Här går åsikterna isär.</a:t>
            </a:r>
          </a:p>
          <a:p>
            <a:pPr lvl="1"/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Särskilt lyfts området (</a:t>
            </a:r>
            <a:r>
              <a:rPr lang="sv-S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Boby’s</a:t>
            </a: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 tomt) nära skolan &amp; Axevallavägen</a:t>
            </a:r>
          </a:p>
          <a:p>
            <a:pPr lvl="2"/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Lämpligt för 2 våningars </a:t>
            </a:r>
            <a:r>
              <a:rPr lang="sv-S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flersbostadshus</a:t>
            </a: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/ äldreboende. 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132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Ryttaregårdsvägen (2025-2026</a:t>
            </a:r>
            <a:r>
              <a:rPr lang="sv-SE" dirty="0" smtClean="0"/>
              <a:t>)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Blandade åsikter om bostadsbebyggelse.</a:t>
            </a:r>
          </a:p>
          <a:p>
            <a:pPr lvl="0"/>
            <a:r>
              <a:rPr lang="sv-SE" dirty="0"/>
              <a:t>Förslag på villor, radhus och kedjehus i högst två våningar.</a:t>
            </a:r>
          </a:p>
          <a:p>
            <a:pPr lvl="0"/>
            <a:r>
              <a:rPr lang="sv-SE" dirty="0"/>
              <a:t>Bevara området som det är och värna om grönytorna. </a:t>
            </a:r>
          </a:p>
          <a:p>
            <a:pPr lvl="0"/>
            <a:r>
              <a:rPr lang="sv-SE" dirty="0"/>
              <a:t>Förslag på </a:t>
            </a:r>
            <a:r>
              <a:rPr lang="sv-SE" dirty="0" err="1"/>
              <a:t>utegym</a:t>
            </a:r>
            <a:r>
              <a:rPr lang="sv-SE" dirty="0"/>
              <a:t>, grillplats och mötesplatser för olika åldrar.</a:t>
            </a:r>
          </a:p>
          <a:p>
            <a:pPr lvl="0"/>
            <a:r>
              <a:rPr lang="sv-SE" dirty="0"/>
              <a:t>Tidigare kolonilotter ville ingen ha.</a:t>
            </a:r>
          </a:p>
          <a:p>
            <a:pPr lvl="0"/>
            <a:r>
              <a:rPr lang="sv-SE" dirty="0"/>
              <a:t>Oro över trafik och parkering.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003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Simmesgården</a:t>
            </a:r>
            <a:r>
              <a:rPr lang="sv-SE" dirty="0"/>
              <a:t> (2026-2028</a:t>
            </a:r>
            <a:r>
              <a:rPr lang="sv-SE" dirty="0" smtClean="0"/>
              <a:t>)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Bra idé med bostäder här.</a:t>
            </a:r>
          </a:p>
          <a:p>
            <a:r>
              <a:rPr lang="sv-SE" dirty="0" smtClean="0"/>
              <a:t>Den mest lämpliga platsen för flerbostadshus.</a:t>
            </a:r>
          </a:p>
          <a:p>
            <a:r>
              <a:rPr lang="sv-SE" dirty="0" smtClean="0"/>
              <a:t>Föreslås villor</a:t>
            </a:r>
            <a:r>
              <a:rPr lang="sv-SE" dirty="0"/>
              <a:t>, radhus, kedjehus, och </a:t>
            </a:r>
            <a:r>
              <a:rPr lang="sv-SE" dirty="0" smtClean="0"/>
              <a:t>flerbostadshus.</a:t>
            </a:r>
            <a:endParaRPr lang="sv-SE" dirty="0"/>
          </a:p>
          <a:p>
            <a:r>
              <a:rPr lang="sv-SE" dirty="0" smtClean="0"/>
              <a:t>Önskemål </a:t>
            </a:r>
            <a:r>
              <a:rPr lang="sv-SE"/>
              <a:t>om </a:t>
            </a:r>
            <a:r>
              <a:rPr lang="sv-SE" smtClean="0"/>
              <a:t>äldreboende.    </a:t>
            </a:r>
            <a:endParaRPr lang="sv-SE" dirty="0" smtClean="0"/>
          </a:p>
          <a:p>
            <a:r>
              <a:rPr lang="sv-SE" dirty="0"/>
              <a:t>B</a:t>
            </a:r>
            <a:r>
              <a:rPr lang="sv-SE" dirty="0" smtClean="0"/>
              <a:t>landning </a:t>
            </a:r>
            <a:r>
              <a:rPr lang="sv-SE" dirty="0"/>
              <a:t>av </a:t>
            </a:r>
            <a:r>
              <a:rPr lang="sv-SE" dirty="0" smtClean="0"/>
              <a:t>boendeformer</a:t>
            </a:r>
            <a:r>
              <a:rPr lang="sv-SE" dirty="0"/>
              <a:t> </a:t>
            </a:r>
            <a:r>
              <a:rPr lang="sv-SE" dirty="0" smtClean="0"/>
              <a:t>men även annat såsom park, torg och koloniområde.</a:t>
            </a:r>
          </a:p>
          <a:p>
            <a:r>
              <a:rPr lang="sv-SE" dirty="0" smtClean="0"/>
              <a:t>Här går det bra att bygga lite högre.</a:t>
            </a:r>
            <a:endParaRPr lang="sv-SE" dirty="0"/>
          </a:p>
          <a:p>
            <a:r>
              <a:rPr lang="sv-SE" dirty="0" smtClean="0"/>
              <a:t>Viktigt med hänsyn med tanke på 49an.</a:t>
            </a:r>
          </a:p>
        </p:txBody>
      </p:sp>
    </p:spTree>
    <p:extLst>
      <p:ext uri="{BB962C8B-B14F-4D97-AF65-F5344CB8AC3E}">
        <p14:creationId xmlns:p14="http://schemas.microsoft.com/office/powerpoint/2010/main" val="249451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Skara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B81117"/>
      </a:accent1>
      <a:accent2>
        <a:srgbClr val="652905"/>
      </a:accent2>
      <a:accent3>
        <a:srgbClr val="EAEAEA"/>
      </a:accent3>
      <a:accent4>
        <a:srgbClr val="F2B10F"/>
      </a:accent4>
      <a:accent5>
        <a:srgbClr val="6A2963"/>
      </a:accent5>
      <a:accent6>
        <a:srgbClr val="89C640"/>
      </a:accent6>
      <a:hlink>
        <a:srgbClr val="DEE9C9"/>
      </a:hlink>
      <a:folHlink>
        <a:srgbClr val="808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kara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B81117"/>
    </a:accent1>
    <a:accent2>
      <a:srgbClr val="652905"/>
    </a:accent2>
    <a:accent3>
      <a:srgbClr val="EAEAEA"/>
    </a:accent3>
    <a:accent4>
      <a:srgbClr val="F2B10F"/>
    </a:accent4>
    <a:accent5>
      <a:srgbClr val="6A2963"/>
    </a:accent5>
    <a:accent6>
      <a:srgbClr val="89C640"/>
    </a:accent6>
    <a:hlink>
      <a:srgbClr val="DEE9C9"/>
    </a:hlink>
    <a:folHlink>
      <a:srgbClr val="808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73122</TotalTime>
  <Words>1003</Words>
  <Application>Microsoft Office PowerPoint</Application>
  <PresentationFormat>Bildspel på skärmen (4:3)</PresentationFormat>
  <Paragraphs>145</Paragraphs>
  <Slides>15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0" baseType="lpstr">
      <vt:lpstr>Arial</vt:lpstr>
      <vt:lpstr>BlackJack</vt:lpstr>
      <vt:lpstr>Calibri</vt:lpstr>
      <vt:lpstr>Times New Roman</vt:lpstr>
      <vt:lpstr>Office-tema</vt:lpstr>
      <vt:lpstr>Informationskväll Varnhem</vt:lpstr>
      <vt:lpstr>Framtida bostadsbyggande i Varnhem</vt:lpstr>
      <vt:lpstr>Syfte med kvällen</vt:lpstr>
      <vt:lpstr>Generellt kring behovet av boende i Varnhem: </vt:lpstr>
      <vt:lpstr>Generellt kring flerbostadshus: </vt:lpstr>
      <vt:lpstr>Generellt kring mötesplatser och andra funktioner </vt:lpstr>
      <vt:lpstr>Pickagården (2025-2026)</vt:lpstr>
      <vt:lpstr>Ryttaregårdsvägen (2025-2026)</vt:lpstr>
      <vt:lpstr>Simmesgården (2026-2028)</vt:lpstr>
      <vt:lpstr>Skolgården (2027-2029)</vt:lpstr>
      <vt:lpstr>Gällande alla områden</vt:lpstr>
      <vt:lpstr>Områden som möjliggör</vt:lpstr>
      <vt:lpstr>Processen inför byggnation</vt:lpstr>
      <vt:lpstr>Avslut, vad händer nu?</vt:lpstr>
      <vt:lpstr>Informationskväll Varnhem</vt:lpstr>
    </vt:vector>
  </TitlesOfParts>
  <Company>Goliska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Axvall Nulägesdialog</dc:title>
  <dc:creator>Peter Blom</dc:creator>
  <cp:lastModifiedBy>Peter Blom</cp:lastModifiedBy>
  <cp:revision>113</cp:revision>
  <cp:lastPrinted>2023-05-23T09:18:20Z</cp:lastPrinted>
  <dcterms:created xsi:type="dcterms:W3CDTF">2023-02-20T09:38:59Z</dcterms:created>
  <dcterms:modified xsi:type="dcterms:W3CDTF">2023-11-06T09:07:31Z</dcterms:modified>
</cp:coreProperties>
</file>