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9" r:id="rId2"/>
    <p:sldId id="272" r:id="rId3"/>
    <p:sldId id="257" r:id="rId4"/>
    <p:sldId id="274" r:id="rId5"/>
    <p:sldId id="258" r:id="rId6"/>
    <p:sldId id="281" r:id="rId7"/>
    <p:sldId id="273" r:id="rId8"/>
    <p:sldId id="270" r:id="rId9"/>
    <p:sldId id="280" r:id="rId10"/>
    <p:sldId id="268" r:id="rId11"/>
    <p:sldId id="277" r:id="rId12"/>
    <p:sldId id="267" r:id="rId13"/>
    <p:sldId id="259" r:id="rId14"/>
    <p:sldId id="283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83CD0-C100-4F7D-B9FB-867C1C68C83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4C090-72A9-4656-ABD3-C2E265D92C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635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Lever hållbart även när jag stämplat ut.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2959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För att lösa lokala brister och stå säkrare vid kriser, </a:t>
            </a:r>
            <a:r>
              <a:rPr lang="sv-SE" baseline="0" dirty="0" err="1"/>
              <a:t>Simris</a:t>
            </a:r>
            <a:r>
              <a:rPr lang="sv-SE" baseline="0" dirty="0"/>
              <a:t> på Österlen, </a:t>
            </a:r>
            <a:r>
              <a:rPr lang="sv-SE" baseline="0" dirty="0" err="1"/>
              <a:t>Ödrift</a:t>
            </a:r>
            <a:br>
              <a:rPr lang="sv-SE" baseline="0" dirty="0"/>
            </a:br>
            <a:r>
              <a:rPr lang="sv-SE" baseline="0" dirty="0" err="1"/>
              <a:t>Agrowoltiac</a:t>
            </a:r>
            <a:r>
              <a:rPr lang="sv-SE" baseline="0" dirty="0"/>
              <a:t> skörda el och grödor på samma yta, gynnar biologisk mångfald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Elberoendet för uppvärmning stort, 1,2 miljoner villor (60%) är beroende av el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3361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Värmepump – kan pausas då </a:t>
            </a:r>
            <a:r>
              <a:rPr lang="sv-SE" baseline="0" dirty="0" err="1"/>
              <a:t>effektutaget</a:t>
            </a:r>
            <a:r>
              <a:rPr lang="sv-SE" baseline="0" dirty="0"/>
              <a:t> är stort (</a:t>
            </a:r>
            <a:r>
              <a:rPr lang="sv-SE" baseline="0" dirty="0" err="1"/>
              <a:t>flexmarknad</a:t>
            </a:r>
            <a:r>
              <a:rPr lang="sv-SE" baseline="0" dirty="0"/>
              <a:t> diskuteras lokalt)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Fjärrvärme –tillvarata spillvärme samhällsekonomiskt bra– </a:t>
            </a:r>
            <a:r>
              <a:rPr lang="sv-SE" baseline="0" dirty="0" err="1"/>
              <a:t>Bewi</a:t>
            </a:r>
            <a:r>
              <a:rPr lang="sv-SE" baseline="0" dirty="0"/>
              <a:t> värme 250 villor.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 err="1"/>
              <a:t>Lågtempererat</a:t>
            </a:r>
            <a:r>
              <a:rPr lang="sv-SE" baseline="0" dirty="0"/>
              <a:t> system räcker till moderna villor, billigare, kan utnyttja spillvärme bättre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1293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Bygg smart från början!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Orientering. Södervänt mindre energi, smart styrning värme sparar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2 plans </a:t>
            </a:r>
            <a:r>
              <a:rPr lang="sv-SE" baseline="0" dirty="0"/>
              <a:t>mer energieffektivt </a:t>
            </a:r>
            <a:r>
              <a:rPr lang="sv-SE" dirty="0"/>
              <a:t>tar mindre yta</a:t>
            </a:r>
            <a:r>
              <a:rPr lang="sv-SE" baseline="0" dirty="0"/>
              <a:t> på marken.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Placering i omgivningen, lä mot norr, </a:t>
            </a:r>
            <a:r>
              <a:rPr lang="sv-SE" baseline="0" dirty="0"/>
              <a:t>ger ett bättre </a:t>
            </a:r>
            <a:r>
              <a:rPr lang="sv-SE" baseline="0" dirty="0" err="1"/>
              <a:t>microklimat</a:t>
            </a:r>
            <a:r>
              <a:rPr lang="sv-SE" baseline="0" dirty="0"/>
              <a:t>- även gynnsamt för odling </a:t>
            </a:r>
            <a:r>
              <a:rPr lang="sv-SE" baseline="0" dirty="0">
                <a:sym typeface="Wingdings" panose="05000000000000000000" pitchFamily="2" charset="2"/>
              </a:rPr>
              <a:t></a:t>
            </a:r>
            <a:r>
              <a:rPr lang="sv-SE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5424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Dagens matproduktion och avfallshantering oftast linjär, svårt att återföra näringsämnen när</a:t>
            </a:r>
            <a:r>
              <a:rPr lang="sv-SE" baseline="0" dirty="0"/>
              <a:t> det blir för storskaligt.</a:t>
            </a:r>
            <a:br>
              <a:rPr lang="sv-SE" baseline="0" dirty="0"/>
            </a:br>
            <a:r>
              <a:rPr lang="sv-SE" dirty="0"/>
              <a:t>Lokalt omhändertagande av allt organiskt avfall, kretslopp med matproduktion, återföring av näringsämnen genom rötning – ger energi dessutom, eller lokalt omhändertagande av avlopp</a:t>
            </a:r>
            <a:r>
              <a:rPr lang="sv-SE" baseline="0" dirty="0"/>
              <a:t> och dagvatten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Energiförbrukningen</a:t>
            </a:r>
            <a:r>
              <a:rPr lang="sv-SE" baseline="0" dirty="0"/>
              <a:t> inom byggnation minskar med  50 % materialeffektivitet och </a:t>
            </a:r>
            <a:r>
              <a:rPr lang="sv-SE" baseline="0" dirty="0" err="1"/>
              <a:t>cirkularitet</a:t>
            </a:r>
            <a:br>
              <a:rPr lang="sv-SE" baseline="0" dirty="0"/>
            </a:br>
            <a:r>
              <a:rPr lang="sv-SE" baseline="0" dirty="0"/>
              <a:t>TEXTIL 13 kg/person, 7 -20 000 l vatten/kg, 1,5 -9 kg kemikalier/kg.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aseline="0" dirty="0"/>
              <a:t>Reparera och återbruka innebär minskad brytning av nya mineraler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6530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aseline="0" dirty="0"/>
              <a:t>Bygga och tänka cirkulärt och ha ett systemperspektiv minska energibehov med 75% för koldioxidutsläpp med 97% för hela samhället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kobyn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Wickevoort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Energineutral och självförsörjande på grönsaker. Flexibla</a:t>
            </a:r>
            <a:r>
              <a:rPr lang="sv-S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byggnader, 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 vårdcentral på dagen, yogastudio på kvällen,</a:t>
            </a:r>
            <a:r>
              <a:rPr lang="sv-S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bilpool</a:t>
            </a:r>
            <a:r>
              <a:rPr lang="sv-S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minska transporterna. Man 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sparar utrymme som kan användas till grönytor istället.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Hänsyn  till ekonomisk, ekologisk och social hållbarhet 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34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6011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aseline="0" dirty="0"/>
              <a:t>Allt vi gör påverkar klimatet på något sätt. Ditt klimatavtryck, 8 ton, privat 5 ton. Bör komma ner till totalt 1 ton till 2050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184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Från arbetsintensivt men</a:t>
            </a:r>
            <a:r>
              <a:rPr lang="sv-SE" baseline="0" dirty="0"/>
              <a:t> självhushållande matförsörjning där det mesta tillverkades lokalt, småskalig maskinellt jordbruk,</a:t>
            </a:r>
          </a:p>
          <a:p>
            <a:r>
              <a:rPr lang="sv-SE" baseline="0" dirty="0"/>
              <a:t>till storskaligt maskinintensivt. Drivmedel,, gödning, bekämpningsmedel, maskiner importeras. </a:t>
            </a:r>
          </a:p>
          <a:p>
            <a:r>
              <a:rPr lang="sv-SE" baseline="0" dirty="0"/>
              <a:t>Mer beroende av stabila leveranskedjor. </a:t>
            </a:r>
          </a:p>
          <a:p>
            <a:r>
              <a:rPr lang="sv-SE" baseline="0" dirty="0"/>
              <a:t>Suezkanalen 2021.</a:t>
            </a:r>
          </a:p>
          <a:p>
            <a:r>
              <a:rPr lang="sv-SE" baseline="0" dirty="0"/>
              <a:t>Skörd/ hektar fyrdubblats till priset av jordpackning, förlust av biologisk mångfald och insektsdöd </a:t>
            </a:r>
          </a:p>
          <a:p>
            <a:r>
              <a:rPr lang="sv-SE" baseline="0" dirty="0"/>
              <a:t>Hälften av åkerarealen i Världen försämrats eller förstörts sedan 1800- talet.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Regenerativt jordbruk återuppbygga jorden och mikrolivet som krävs för hållbar livsmedelsproduktion.</a:t>
            </a:r>
          </a:p>
          <a:p>
            <a:r>
              <a:rPr lang="sv-SE" baseline="0" dirty="0"/>
              <a:t>Början 1900 talet omkring hälften av Sveriges befolkning (2,1 miljoner) till 177 000 (2010-talet, inklusive familjemedlemmar) knappt 2 %</a:t>
            </a:r>
          </a:p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2089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Självförsörjningsgrad: totalt bara 50%, 90- talet 75 -80%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Krisberedskap. Bra med</a:t>
            </a:r>
            <a:r>
              <a:rPr lang="sv-SE" baseline="0" dirty="0"/>
              <a:t> merlokal försörjning. </a:t>
            </a:r>
            <a:r>
              <a:rPr lang="sv-SE" dirty="0"/>
              <a:t>Minst</a:t>
            </a:r>
            <a:r>
              <a:rPr lang="sv-SE" baseline="0" dirty="0"/>
              <a:t> en vecka mat och vatten. Stor sårbarhet långa leveranser vid kriser, It- attacker mot butik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Matsvinn: var 3:e matkasse slängs, (alla led, jordbruk, distribution, butik,</a:t>
            </a:r>
            <a:r>
              <a:rPr lang="sv-SE" baseline="0" dirty="0"/>
              <a:t> restauranger)</a:t>
            </a:r>
            <a:br>
              <a:rPr lang="sv-SE" baseline="0" dirty="0"/>
            </a:br>
            <a:br>
              <a:rPr lang="sv-SE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820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Småskalig nära odling bra</a:t>
            </a:r>
            <a:r>
              <a:rPr lang="sv-SE" baseline="0" dirty="0"/>
              <a:t> komplement till storskalig odling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ger kortare leveranssträckor,</a:t>
            </a:r>
            <a:r>
              <a:rPr lang="sv-SE" baseline="0" dirty="0"/>
              <a:t> minskat svinn och färskare produkter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Detroit. Från 2 </a:t>
            </a:r>
            <a:r>
              <a:rPr lang="sv-SE" dirty="0" err="1"/>
              <a:t>milj</a:t>
            </a:r>
            <a:r>
              <a:rPr lang="sv-SE" dirty="0"/>
              <a:t> till 700 000 invånare. 65000 ödetomter. Social</a:t>
            </a:r>
            <a:r>
              <a:rPr lang="sv-SE" baseline="0" dirty="0"/>
              <a:t> hållbarhet, gemenskap, sammanhang, ger till soppkök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Paris. </a:t>
            </a:r>
            <a:r>
              <a:rPr lang="sv-SE" baseline="0" dirty="0" err="1"/>
              <a:t>Takodling</a:t>
            </a:r>
            <a:r>
              <a:rPr lang="sv-SE" baseline="0" dirty="0"/>
              <a:t> 1,4 ha. Ambition om 100 ha. Producera 10 % av behovet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aseline="0" dirty="0"/>
              <a:t>MARKANVÄNDING: Mer mark till parkeringar än boyta i städerna.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br>
              <a:rPr lang="sv-SE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3954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500 kvadrat, inklusive</a:t>
            </a:r>
            <a:r>
              <a:rPr lang="sv-SE" baseline="0" dirty="0"/>
              <a:t> gångar för att försörja en familj på 4 </a:t>
            </a:r>
            <a:r>
              <a:rPr lang="sv-SE" baseline="0" dirty="0" err="1"/>
              <a:t>pers</a:t>
            </a:r>
            <a:r>
              <a:rPr lang="sv-SE" baseline="0" dirty="0"/>
              <a:t> på grönsaker (ej </a:t>
            </a:r>
            <a:r>
              <a:rPr lang="sv-SE" baseline="0" dirty="0" err="1"/>
              <a:t>vegeterianer</a:t>
            </a:r>
            <a:r>
              <a:rPr lang="sv-SE" baseline="0" dirty="0"/>
              <a:t>)</a:t>
            </a:r>
          </a:p>
          <a:p>
            <a:r>
              <a:rPr lang="sv-SE" baseline="0" dirty="0"/>
              <a:t>80 familjer 6 fotbollsplaner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2039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Mer än 80 % av all energi i världen fortfarande från fossila källor</a:t>
            </a:r>
            <a:r>
              <a:rPr lang="sv-SE" baseline="0" dirty="0"/>
              <a:t> (värme, kyla, el, transporter)</a:t>
            </a:r>
          </a:p>
          <a:p>
            <a:r>
              <a:rPr lang="sv-SE" baseline="0" dirty="0"/>
              <a:t>Måste använda energi smartare, minska slöseri i alla led och öka produktionen av </a:t>
            </a:r>
            <a:r>
              <a:rPr lang="sv-SE" baseline="0" dirty="0" err="1"/>
              <a:t>kodioxidfri</a:t>
            </a:r>
            <a:r>
              <a:rPr lang="sv-SE" baseline="0" dirty="0"/>
              <a:t> energiproduktion. Stora projekt dock långa ledtider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4745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Självförsörjningsgrad</a:t>
            </a:r>
            <a:r>
              <a:rPr lang="sv-SE" baseline="0" dirty="0"/>
              <a:t> Skaraborg 40 %, resten import, I kapacitetstaket nu, problem med nyetableringar närmaste åren.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Mer flexibla hur och när vi använder el. Styrmedel, Effekttaxa kommer införas senast 2027, timman högsta eluttaget styr taxan.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Batterilager EN lösning som både lagrar lokal energi och kan stötta elnätet och kapa effekttoppar.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6BA8-3381-4DB1-9E42-79F2A7E5D58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428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5B126B-F355-E6BB-9041-01A9CCF8F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512040F-D132-FC09-5ECD-FB9334CF7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3D035A1-B874-3FDC-F652-47C1364F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8A8A-050A-415B-A4DA-063463A85A6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EFE2E12-910F-657A-4F27-3D6EE117F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FC7CCAA-5D14-7CDB-8366-F1DE0B8B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6372D-499B-4BB4-A04D-BA9AEA732E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9996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C0815C-1A9A-4C31-97F7-CC4FCD1D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C489C67-5E4D-36A2-A041-1CA7D02F1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B767FAF-7E8E-2F87-C49B-A76FCB38A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8A8A-050A-415B-A4DA-063463A85A6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5DCFAF0-41D9-A944-4D59-A2CEB8AB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0671D21-936C-8F86-7401-8D5D8BB0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6372D-499B-4BB4-A04D-BA9AEA732E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1351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29CD4166-FAFA-7E3B-F35F-C224B49D25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65E4C0B-BE1D-A893-9902-7F3EF6C8C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1B0D5C6-F6C9-07C6-E85F-AD59979B1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8A8A-050A-415B-A4DA-063463A85A6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2D2D079-E078-05C6-02B3-A5352DEF7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AC30BE-F636-A17B-4896-C9F8CA3D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6372D-499B-4BB4-A04D-BA9AEA732E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636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, punktlist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B1361028-DC4D-D6C3-CE09-84C781D9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533"/>
            <a:ext cx="9871841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7AC2298-4360-3E5B-B744-E952B16CF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71860"/>
            <a:ext cx="9871841" cy="30721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punktlistan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792054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9F2E57-4D32-F245-3E7F-0D89A402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04CF29B-8A6D-058F-F2DE-E47F04D6A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C1F8204-6346-64AC-1BD9-ACE5AFA5E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8A8A-050A-415B-A4DA-063463A85A6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3F6F54D-C6CD-B4C4-6BD1-475450C8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99C554A-5495-B49F-53EC-87DDD936F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6372D-499B-4BB4-A04D-BA9AEA732E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149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FBA131-22D8-0EB7-3E5F-05048EDF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C244CE9-F90E-2F01-A574-88AECF158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88B0123-BB91-56A9-8390-B002C0435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8A8A-050A-415B-A4DA-063463A85A6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17AC1D-D629-8427-74A5-F340FE3E1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D88B927-5E06-4B37-42E4-C73A5DA7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6372D-499B-4BB4-A04D-BA9AEA732E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126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824971-D001-3345-EFEF-881C350F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4230B7-5C14-FFB1-201E-BB7BD1C1C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8F5C5FE-6421-F381-63E8-EE8B5B552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7ADFAE3-07BF-7712-9331-A90500460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8A8A-050A-415B-A4DA-063463A85A6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F5BFAAD-E847-0504-BE37-958449DE8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38B46E5-6F7F-F071-EFBB-3145806B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6372D-499B-4BB4-A04D-BA9AEA732E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1582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F4EBAA-D3FD-A5DC-1078-36C10A72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AFC71F4-347D-E77C-29D0-C3D0C84C6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58429A5-9B42-2F5F-9B86-4C00EB459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054208F-F4C7-5897-8D1B-D77037E6F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28AA2D1-8147-3EBE-4298-43C4E84E0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0355748-A234-BCB5-744A-704F58A2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8A8A-050A-415B-A4DA-063463A85A6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076E2E2-3287-D535-12DB-98549865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5FE658F-5C68-4F77-BBDF-9C8E630E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6372D-499B-4BB4-A04D-BA9AEA732E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793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C07908-20E5-2C05-E705-9D967ACD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5C46A96-974B-7A54-2E7D-7AD7B367E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8A8A-050A-415B-A4DA-063463A85A6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4E6B9D7-78B9-138C-2006-BFC0AF221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9ACAF2A-7188-AC04-044F-838CD63E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6372D-499B-4BB4-A04D-BA9AEA732E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121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80252C0-DC2E-4662-B6F3-5ECAA0D8E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8A8A-050A-415B-A4DA-063463A85A6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70E8B2D-54E3-BF32-CF05-0D123C40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BD88A3B-BF44-783F-789E-8C74958A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6372D-499B-4BB4-A04D-BA9AEA732E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053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36CC00-AAF8-02A2-F4B1-35DE9617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9E96D7-5167-A3AD-15F1-DE66C26AC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872147C-7ECD-FC18-02B6-7FE99E156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9CC05B7-0362-F416-A2BF-D03E2FB9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8A8A-050A-415B-A4DA-063463A85A6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5B29119-2D7D-1DB5-2C9F-C5649913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BF3F11D-6E34-94FC-14D3-399D7ECBA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6372D-499B-4BB4-A04D-BA9AEA732E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620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5741E3-E318-C16B-D5E2-39254567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7C2A668-1533-77D2-D20B-8C2F7C1B9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A6CE999-824E-5218-D4FC-01643D090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96E82B3-4470-94AD-167C-A9D18C4BA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8A8A-050A-415B-A4DA-063463A85A6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57228FC-16E9-2E8B-4BCA-FF8C722D7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7782DE0-8CC0-6C78-DE56-1C679C54A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6372D-499B-4BB4-A04D-BA9AEA732E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498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53E2216-3142-B572-6607-1B90450C0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6F84272-1294-5AE4-750A-0BF66A4A8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383D461-C8E8-267C-579F-B8D298CE0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538A8A-050A-415B-A4DA-063463A85A65}" type="datetimeFigureOut">
              <a:rPr lang="sv-SE" smtClean="0"/>
              <a:t>2024-10-31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BCC1A5-B122-21A0-EE30-16A544CD1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EB4C16E-0450-46AA-D026-6D6595DEE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B6372D-499B-4BB4-A04D-BA9AEA732E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175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bin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1293664"/>
            <a:ext cx="9871841" cy="1009651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3435" y="1083396"/>
            <a:ext cx="2619375" cy="3052796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/>
          <a:stretch/>
        </p:blipFill>
        <p:spPr>
          <a:xfrm rot="5400000">
            <a:off x="4173182" y="1383434"/>
            <a:ext cx="2773194" cy="2593104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2085" y="1042624"/>
            <a:ext cx="2619375" cy="3052796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/>
          <a:stretch/>
        </p:blipFill>
        <p:spPr>
          <a:xfrm rot="5400000">
            <a:off x="4801832" y="1342662"/>
            <a:ext cx="2773194" cy="2593104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6" t="2066" r="24274" b="-2066"/>
          <a:stretch/>
        </p:blipFill>
        <p:spPr>
          <a:xfrm>
            <a:off x="1660310" y="3373574"/>
            <a:ext cx="2591569" cy="2438165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28" y="927998"/>
            <a:ext cx="3405879" cy="2619375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/>
          <a:stretch/>
        </p:blipFill>
        <p:spPr>
          <a:xfrm rot="5400000">
            <a:off x="7557489" y="694051"/>
            <a:ext cx="2626093" cy="3052796"/>
          </a:xfrm>
          <a:prstGeom prst="rect">
            <a:avLst/>
          </a:prstGeom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372" y="3506601"/>
            <a:ext cx="2260562" cy="2260562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91" y="2639214"/>
            <a:ext cx="2847284" cy="1694512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31" y="3418151"/>
            <a:ext cx="4176021" cy="2349012"/>
          </a:xfrm>
          <a:prstGeom prst="rect">
            <a:avLst/>
          </a:prstGeom>
        </p:spPr>
      </p:pic>
      <p:pic>
        <p:nvPicPr>
          <p:cNvPr id="20" name="Bildobjekt 1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/>
          <a:stretch/>
        </p:blipFill>
        <p:spPr>
          <a:xfrm rot="5400000">
            <a:off x="4870595" y="997447"/>
            <a:ext cx="2773194" cy="25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96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Energi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El</a:t>
            </a:r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/>
          <a:stretch/>
        </p:blipFill>
        <p:spPr>
          <a:xfrm>
            <a:off x="3227506" y="2644719"/>
            <a:ext cx="5608139" cy="3242923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"/>
          <a:stretch/>
        </p:blipFill>
        <p:spPr>
          <a:xfrm>
            <a:off x="3227506" y="2636026"/>
            <a:ext cx="5613945" cy="3260307"/>
          </a:xfrm>
          <a:prstGeom prst="rect">
            <a:avLst/>
          </a:prstGeom>
        </p:spPr>
      </p:pic>
      <p:pic>
        <p:nvPicPr>
          <p:cNvPr id="1026" name="Picture 2" descr="https://energimyndigheten.imagevault.media/publishedmedia/n0g3p3oesoeytf9sh8j8/Luft-vatten_v-rmepump_med_tex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506" y="2629053"/>
            <a:ext cx="5638057" cy="327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41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energimyndigheten.imagevault.media/publishedmedia/n0g3p3oesoeytf9sh8j8/Luft-vatten_v-rmepump_med_tex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50" y="2484775"/>
            <a:ext cx="5638057" cy="327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Energi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Värme</a:t>
            </a:r>
            <a:endParaRPr lang="sv-SE" dirty="0"/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325" y="2571860"/>
            <a:ext cx="5608139" cy="32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4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Energi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600" y="2571860"/>
            <a:ext cx="6378503" cy="3416324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5581723" y="5526519"/>
            <a:ext cx="92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2400" dirty="0">
                <a:solidFill>
                  <a:schemeClr val="bg1"/>
                </a:solidFill>
              </a:rPr>
              <a:t>Söder</a:t>
            </a:r>
          </a:p>
        </p:txBody>
      </p:sp>
    </p:spTree>
    <p:extLst>
      <p:ext uri="{BB962C8B-B14F-4D97-AF65-F5344CB8AC3E}">
        <p14:creationId xmlns:p14="http://schemas.microsoft.com/office/powerpoint/2010/main" val="4108093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Kretslopp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 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731" y="2195184"/>
            <a:ext cx="2688771" cy="382334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930" y="2195184"/>
            <a:ext cx="7192379" cy="41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2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Kretslopp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 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2" y="2329463"/>
            <a:ext cx="6393830" cy="355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7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1293664"/>
            <a:ext cx="9871841" cy="1009651"/>
          </a:xfrm>
        </p:spPr>
        <p:txBody>
          <a:bodyPr>
            <a:normAutofit/>
          </a:bodyPr>
          <a:lstStyle/>
          <a:p>
            <a:pPr algn="ctr"/>
            <a:r>
              <a:rPr lang="sv-SE" sz="4400" dirty="0"/>
              <a:t>Matförsörjning, Energi, Kretslopp</a:t>
            </a:r>
          </a:p>
        </p:txBody>
      </p:sp>
    </p:spTree>
    <p:extLst>
      <p:ext uri="{BB962C8B-B14F-4D97-AF65-F5344CB8AC3E}">
        <p14:creationId xmlns:p14="http://schemas.microsoft.com/office/powerpoint/2010/main" val="4070306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185533"/>
            <a:ext cx="10096500" cy="1009651"/>
          </a:xfrm>
        </p:spPr>
        <p:txBody>
          <a:bodyPr>
            <a:normAutofit/>
          </a:bodyPr>
          <a:lstStyle/>
          <a:p>
            <a:pPr algn="ctr"/>
            <a:r>
              <a:rPr lang="sv-SE" dirty="0"/>
              <a:t>Kunskapsdel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838199" y="2305549"/>
            <a:ext cx="9871841" cy="3072196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r="-38"/>
          <a:stretch/>
        </p:blipFill>
        <p:spPr>
          <a:xfrm>
            <a:off x="2979068" y="2053422"/>
            <a:ext cx="6224337" cy="379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28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1293664"/>
            <a:ext cx="9871841" cy="1009651"/>
          </a:xfrm>
        </p:spPr>
        <p:txBody>
          <a:bodyPr/>
          <a:lstStyle/>
          <a:p>
            <a:pPr algn="ctr"/>
            <a:r>
              <a:rPr lang="sv-SE" dirty="0"/>
              <a:t>Matförsörjning</a:t>
            </a:r>
          </a:p>
        </p:txBody>
      </p:sp>
      <p:sp>
        <p:nvSpPr>
          <p:cNvPr id="15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838200" y="2571860"/>
            <a:ext cx="9871841" cy="3072196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31748" y="2752770"/>
            <a:ext cx="1966364" cy="1125883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34530" y="2966444"/>
            <a:ext cx="2314260" cy="85729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208" y="2580858"/>
            <a:ext cx="3111660" cy="124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0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Matförsörjning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Självförsörjningsgrad   </a:t>
            </a:r>
          </a:p>
          <a:p>
            <a:r>
              <a:rPr lang="sv-SE" dirty="0"/>
              <a:t>Krisberedskap</a:t>
            </a:r>
          </a:p>
          <a:p>
            <a:r>
              <a:rPr lang="sv-SE" dirty="0"/>
              <a:t>Personligt matsvinn</a:t>
            </a:r>
            <a:br>
              <a:rPr lang="sv-SE" dirty="0"/>
            </a:br>
            <a:r>
              <a:rPr lang="sv-SE" dirty="0"/>
              <a:t>- 8 – 10 % av klimatutsläppen</a:t>
            </a:r>
            <a:br>
              <a:rPr lang="sv-SE" dirty="0"/>
            </a:br>
            <a:r>
              <a:rPr lang="sv-SE" dirty="0"/>
              <a:t>- 2 000 – 5 000 kr/år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664" y="2262429"/>
            <a:ext cx="3347436" cy="42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8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Matförsörjning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70" y="2304392"/>
            <a:ext cx="6393830" cy="3339664"/>
          </a:xfrm>
          <a:prstGeom prst="rect">
            <a:avLst/>
          </a:prstGeom>
        </p:spPr>
      </p:pic>
      <p:pic>
        <p:nvPicPr>
          <p:cNvPr id="6" name="Picture 2" descr="https://d3cj2ywxzv226h.cloudfront.net/images/origin/9afa5700_8783_4c23_9a93_2638481dc1d7_d129fa89a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4"/>
          <a:stretch/>
        </p:blipFill>
        <p:spPr bwMode="auto">
          <a:xfrm>
            <a:off x="3435970" y="2304392"/>
            <a:ext cx="6393830" cy="335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0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Matförsörjning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500 kvadratmeter</a:t>
            </a:r>
          </a:p>
          <a:p>
            <a:r>
              <a:rPr lang="sv-SE" dirty="0"/>
              <a:t>80 familjer 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95" y="2195184"/>
            <a:ext cx="4762500" cy="357187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91344" y="2345520"/>
            <a:ext cx="1308151" cy="1978785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862630" y="2353390"/>
            <a:ext cx="1308151" cy="1978785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936081" y="2357424"/>
            <a:ext cx="1292412" cy="1954978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928212" y="3645804"/>
            <a:ext cx="1308151" cy="1978785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99498" y="3645803"/>
            <a:ext cx="1308151" cy="1978785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866379" y="3645803"/>
            <a:ext cx="1308151" cy="197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1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Energi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818" y="2195184"/>
            <a:ext cx="5141107" cy="36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49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Energi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El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79" y="2195184"/>
            <a:ext cx="4523081" cy="39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4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728</Words>
  <Application>Microsoft Office PowerPoint</Application>
  <PresentationFormat>Bredbild</PresentationFormat>
  <Paragraphs>81</Paragraphs>
  <Slides>14</Slides>
  <Notes>14</Notes>
  <HiddenSlides>1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Wingdings</vt:lpstr>
      <vt:lpstr>Office-tema</vt:lpstr>
      <vt:lpstr>PowerPoint-presentation</vt:lpstr>
      <vt:lpstr>Matförsörjning, Energi, Kretslopp</vt:lpstr>
      <vt:lpstr>Kunskapsdel</vt:lpstr>
      <vt:lpstr>Matförsörjning</vt:lpstr>
      <vt:lpstr>Matförsörjning</vt:lpstr>
      <vt:lpstr>Matförsörjning</vt:lpstr>
      <vt:lpstr>Matförsörjning</vt:lpstr>
      <vt:lpstr>Energi</vt:lpstr>
      <vt:lpstr>Energi</vt:lpstr>
      <vt:lpstr>Energi</vt:lpstr>
      <vt:lpstr>Energi</vt:lpstr>
      <vt:lpstr>Energi</vt:lpstr>
      <vt:lpstr>Kretslopp</vt:lpstr>
      <vt:lpstr>Kretslopp</vt:lpstr>
    </vt:vector>
  </TitlesOfParts>
  <Company>Goliska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Blom</dc:creator>
  <cp:lastModifiedBy>Peter Blom</cp:lastModifiedBy>
  <cp:revision>1</cp:revision>
  <dcterms:created xsi:type="dcterms:W3CDTF">2024-10-31T18:34:38Z</dcterms:created>
  <dcterms:modified xsi:type="dcterms:W3CDTF">2024-10-31T18:35:47Z</dcterms:modified>
</cp:coreProperties>
</file>